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1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418E55-9604-44BB-A7EC-A5BA0F0611C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418E55-9604-44BB-A7EC-A5BA0F0611C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418E55-9604-44BB-A7EC-A5BA0F0611CE}"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418E55-9604-44BB-A7EC-A5BA0F0611CE}"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E418E55-9604-44BB-A7EC-A5BA0F0611C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E418E55-9604-44BB-A7EC-A5BA0F0611CE}"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E418E55-9604-44BB-A7EC-A5BA0F0611C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E418E55-9604-44BB-A7EC-A5BA0F0611C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E418E55-9604-44BB-A7EC-A5BA0F0611C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E418E55-9604-44BB-A7EC-A5BA0F0611CE}"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A6974A1-A499-49AC-845E-31DE5B791BCC}" type="datetimeFigureOut">
              <a:rPr lang="ru-RU" smtClean="0"/>
              <a:pPr/>
              <a:t>16.12.2023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E418E55-9604-44BB-A7EC-A5BA0F0611CE}"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A6974A1-A499-49AC-845E-31DE5B791BCC}" type="datetimeFigureOut">
              <a:rPr lang="ru-RU" smtClean="0"/>
              <a:pPr/>
              <a:t>16.12.2023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E418E55-9604-44BB-A7EC-A5BA0F0611CE}"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santemagazine.fr/sante/grossesse-et-bebe/sante-du-bebe/faut-il-vraiment-une-tetine-a-votre-bebe-171624" TargetMode="External"/><Relationship Id="rId2" Type="http://schemas.openxmlformats.org/officeDocument/2006/relationships/hyperlink" Target="https://&#1088;&#1072;&#1089;&#1090;&#1080;&#1084;&#1076;&#1077;&#1090;&#1077;&#1081;.&#1088;&#1092;/articles/pochemu-on-plachet"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1088;&#1072;&#1089;&#1090;&#1080;&#1084;&#1076;&#1077;&#1090;&#1077;&#1081;.&#1088;&#1092;/articles/etot-trudnyy-zvuk-r-rotacizm-u-doshkolnikov" TargetMode="External"/><Relationship Id="rId2" Type="http://schemas.openxmlformats.org/officeDocument/2006/relationships/hyperlink" Target="https://www.parents.fr/bebe/sante/la-tetine-bonne-ou-mauvaise-idee-tout-ce-que-vous-voulez-savoir-sur-la-tetine-336748"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nsportal.ru/detskiy-sad/materialy-dlya-roditeley/2022/01/16/organizatsiya-i-provedenie-s-primeneniem-psihologo"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908720"/>
            <a:ext cx="7772400" cy="1780108"/>
          </a:xfrm>
        </p:spPr>
        <p:txBody>
          <a:bodyPr/>
          <a:lstStyle/>
          <a:p>
            <a:r>
              <a:rPr lang="ru-RU" dirty="0" smtClean="0">
                <a:solidFill>
                  <a:schemeClr val="tx1"/>
                </a:solidFill>
              </a:rPr>
              <a:t>МБДОУ ДС «Улыбка» г.Волгодонска</a:t>
            </a:r>
            <a:endParaRPr lang="ru-RU" dirty="0">
              <a:solidFill>
                <a:schemeClr val="tx1"/>
              </a:solidFill>
            </a:endParaRPr>
          </a:p>
        </p:txBody>
      </p:sp>
      <p:sp>
        <p:nvSpPr>
          <p:cNvPr id="3" name="Подзаголовок 2"/>
          <p:cNvSpPr>
            <a:spLocks noGrp="1"/>
          </p:cNvSpPr>
          <p:nvPr>
            <p:ph type="subTitle" idx="1"/>
          </p:nvPr>
        </p:nvSpPr>
        <p:spPr>
          <a:xfrm>
            <a:off x="1475656" y="3068960"/>
            <a:ext cx="6400800" cy="1473200"/>
          </a:xfrm>
        </p:spPr>
        <p:txBody>
          <a:bodyPr/>
          <a:lstStyle/>
          <a:p>
            <a:r>
              <a:rPr lang="ru-RU" b="1" dirty="0">
                <a:solidFill>
                  <a:schemeClr val="tx1"/>
                </a:solidFill>
              </a:rPr>
              <a:t>Индивидуальная консультация мамы </a:t>
            </a:r>
            <a:r>
              <a:rPr lang="ru-RU" b="1" dirty="0" smtClean="0">
                <a:solidFill>
                  <a:schemeClr val="tx1"/>
                </a:solidFill>
              </a:rPr>
              <a:t>воспитанницы младшей группы общеразвивающей направленности по </a:t>
            </a:r>
            <a:r>
              <a:rPr lang="ru-RU" b="1" dirty="0">
                <a:solidFill>
                  <a:schemeClr val="tx1"/>
                </a:solidFill>
              </a:rPr>
              <a:t>проблеме засыпания ребенка с соской</a:t>
            </a:r>
          </a:p>
          <a:p>
            <a:endParaRPr lang="ru-RU" dirty="0">
              <a:solidFill>
                <a:schemeClr val="tx1"/>
              </a:solidFill>
            </a:endParaRPr>
          </a:p>
        </p:txBody>
      </p:sp>
      <p:sp>
        <p:nvSpPr>
          <p:cNvPr id="4" name="TextBox 3"/>
          <p:cNvSpPr txBox="1"/>
          <p:nvPr/>
        </p:nvSpPr>
        <p:spPr>
          <a:xfrm>
            <a:off x="4357686" y="4786322"/>
            <a:ext cx="4071966" cy="461665"/>
          </a:xfrm>
          <a:prstGeom prst="rect">
            <a:avLst/>
          </a:prstGeom>
          <a:noFill/>
        </p:spPr>
        <p:txBody>
          <a:bodyPr wrap="square" rtlCol="0">
            <a:spAutoFit/>
          </a:bodyPr>
          <a:lstStyle/>
          <a:p>
            <a:r>
              <a:rPr lang="ru-RU" sz="2400" dirty="0" smtClean="0"/>
              <a:t>ФИО автора: О.Н. Петрова</a:t>
            </a:r>
            <a:endParaRPr lang="ru-RU" sz="2400" dirty="0"/>
          </a:p>
        </p:txBody>
      </p:sp>
    </p:spTree>
    <p:extLst>
      <p:ext uri="{BB962C8B-B14F-4D97-AF65-F5344CB8AC3E}">
        <p14:creationId xmlns:p14="http://schemas.microsoft.com/office/powerpoint/2010/main" val="3217996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836712"/>
            <a:ext cx="8229600" cy="1252728"/>
          </a:xfrm>
        </p:spPr>
        <p:txBody>
          <a:bodyPr/>
          <a:lstStyle/>
          <a:p>
            <a:r>
              <a:rPr lang="ru-RU" dirty="0" smtClean="0">
                <a:solidFill>
                  <a:schemeClr val="tx1"/>
                </a:solidFill>
              </a:rPr>
              <a:t>Цель проекта:</a:t>
            </a:r>
            <a:endParaRPr lang="ru-RU" dirty="0">
              <a:solidFill>
                <a:schemeClr val="tx1"/>
              </a:solidFill>
            </a:endParaRPr>
          </a:p>
        </p:txBody>
      </p:sp>
      <p:sp>
        <p:nvSpPr>
          <p:cNvPr id="3" name="TextBox 2"/>
          <p:cNvSpPr txBox="1"/>
          <p:nvPr/>
        </p:nvSpPr>
        <p:spPr>
          <a:xfrm>
            <a:off x="755576" y="1954891"/>
            <a:ext cx="7704856" cy="1200329"/>
          </a:xfrm>
          <a:prstGeom prst="rect">
            <a:avLst/>
          </a:prstGeom>
          <a:noFill/>
        </p:spPr>
        <p:txBody>
          <a:bodyPr wrap="square" rtlCol="0">
            <a:spAutoFit/>
          </a:bodyPr>
          <a:lstStyle/>
          <a:p>
            <a:pPr algn="just"/>
            <a:r>
              <a:rPr lang="ru-RU" dirty="0" smtClean="0"/>
              <a:t>Организация и проведение с применением психолого-педагогических технологий индивидуальной консультации с родителями по вопросам засыпания с соской их ребенка в детском саду.</a:t>
            </a:r>
          </a:p>
          <a:p>
            <a:endParaRPr lang="ru-RU" dirty="0"/>
          </a:p>
        </p:txBody>
      </p:sp>
      <p:sp>
        <p:nvSpPr>
          <p:cNvPr id="4" name="Заголовок 1"/>
          <p:cNvSpPr txBox="1">
            <a:spLocks/>
          </p:cNvSpPr>
          <p:nvPr/>
        </p:nvSpPr>
        <p:spPr>
          <a:xfrm>
            <a:off x="558753" y="2780928"/>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dirty="0" smtClean="0">
                <a:solidFill>
                  <a:schemeClr val="tx1"/>
                </a:solidFill>
              </a:rPr>
              <a:t>Задачи проекта:</a:t>
            </a:r>
            <a:r>
              <a:rPr lang="ru-RU" dirty="0" smtClean="0"/>
              <a:t>:</a:t>
            </a:r>
            <a:endParaRPr lang="ru-RU" dirty="0"/>
          </a:p>
        </p:txBody>
      </p:sp>
      <p:sp>
        <p:nvSpPr>
          <p:cNvPr id="5" name="TextBox 4"/>
          <p:cNvSpPr txBox="1"/>
          <p:nvPr/>
        </p:nvSpPr>
        <p:spPr>
          <a:xfrm>
            <a:off x="821125" y="3861048"/>
            <a:ext cx="7704856" cy="2585323"/>
          </a:xfrm>
          <a:prstGeom prst="rect">
            <a:avLst/>
          </a:prstGeom>
          <a:noFill/>
        </p:spPr>
        <p:txBody>
          <a:bodyPr wrap="square" rtlCol="0">
            <a:spAutoFit/>
          </a:bodyPr>
          <a:lstStyle/>
          <a:p>
            <a:pPr algn="just"/>
            <a:r>
              <a:rPr lang="ru-RU" dirty="0" smtClean="0"/>
              <a:t>1. Обсудить с родителями проблему влияния использования соски на дальнейшее развитие их ребенка;</a:t>
            </a:r>
          </a:p>
          <a:p>
            <a:pPr algn="just"/>
            <a:r>
              <a:rPr lang="ru-RU" dirty="0" smtClean="0"/>
              <a:t>2. Способствовать формированию у родителей желания помочь собственному ребёнку в преодолении проблем с отказом от соски на время засыпания;</a:t>
            </a:r>
          </a:p>
          <a:p>
            <a:pPr algn="just"/>
            <a:r>
              <a:rPr lang="ru-RU" dirty="0" smtClean="0"/>
              <a:t>3. Подбор диагностического материала: анкета для родителей, личное наблюдение за ребенком, памятки (брошюры) для родителей.</a:t>
            </a:r>
          </a:p>
          <a:p>
            <a:endParaRPr lang="ru-RU" dirty="0" smtClean="0"/>
          </a:p>
          <a:p>
            <a:endParaRPr lang="ru-RU" dirty="0"/>
          </a:p>
        </p:txBody>
      </p:sp>
    </p:spTree>
    <p:extLst>
      <p:ext uri="{BB962C8B-B14F-4D97-AF65-F5344CB8AC3E}">
        <p14:creationId xmlns:p14="http://schemas.microsoft.com/office/powerpoint/2010/main" val="1516385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764704"/>
            <a:ext cx="8229600" cy="1252728"/>
          </a:xfrm>
        </p:spPr>
        <p:txBody>
          <a:bodyPr>
            <a:normAutofit fontScale="90000"/>
          </a:bodyPr>
          <a:lstStyle/>
          <a:p>
            <a:r>
              <a:rPr lang="ru-RU" dirty="0">
                <a:solidFill>
                  <a:schemeClr val="tx1"/>
                </a:solidFill>
              </a:rPr>
              <a:t>Нормативно-правовые документы по организации </a:t>
            </a:r>
            <a:r>
              <a:rPr lang="ru-RU" dirty="0" smtClean="0">
                <a:solidFill>
                  <a:schemeClr val="tx1"/>
                </a:solidFill>
              </a:rPr>
              <a:t>пребывания ребенка </a:t>
            </a:r>
            <a:r>
              <a:rPr lang="ru-RU" dirty="0">
                <a:solidFill>
                  <a:schemeClr val="tx1"/>
                </a:solidFill>
              </a:rPr>
              <a:t>в </a:t>
            </a:r>
            <a:r>
              <a:rPr lang="ru-RU" dirty="0" smtClean="0">
                <a:solidFill>
                  <a:schemeClr val="tx1"/>
                </a:solidFill>
              </a:rPr>
              <a:t>ДОУ:</a:t>
            </a:r>
            <a:endParaRPr lang="ru-RU" dirty="0">
              <a:solidFill>
                <a:schemeClr val="tx1"/>
              </a:solidFill>
            </a:endParaRPr>
          </a:p>
        </p:txBody>
      </p:sp>
      <p:sp>
        <p:nvSpPr>
          <p:cNvPr id="3" name="TextBox 2"/>
          <p:cNvSpPr txBox="1"/>
          <p:nvPr/>
        </p:nvSpPr>
        <p:spPr>
          <a:xfrm>
            <a:off x="611560" y="2852936"/>
            <a:ext cx="8136904" cy="1754326"/>
          </a:xfrm>
          <a:prstGeom prst="rect">
            <a:avLst/>
          </a:prstGeom>
          <a:noFill/>
        </p:spPr>
        <p:txBody>
          <a:bodyPr wrap="square" rtlCol="0">
            <a:spAutoFit/>
          </a:bodyPr>
          <a:lstStyle/>
          <a:p>
            <a:pPr algn="just"/>
            <a:r>
              <a:rPr lang="ru-RU" b="1" dirty="0" smtClean="0"/>
              <a:t>Приложение</a:t>
            </a:r>
            <a:r>
              <a:rPr lang="ru-RU" b="1" dirty="0"/>
              <a:t>. Санитарно-эпидемиологические правила и нормативы СанПиН 2.4.1.3049-13 "Санитарно-эпидемиологические требования к устройству, содержанию и организации режима работы дошкольных образовательных </a:t>
            </a:r>
            <a:r>
              <a:rPr lang="ru-RU" b="1" dirty="0" smtClean="0"/>
              <a:t>организаций» пункт 1.2.</a:t>
            </a:r>
          </a:p>
          <a:p>
            <a:pPr algn="just"/>
            <a:endParaRPr lang="ru-RU" b="1" dirty="0"/>
          </a:p>
          <a:p>
            <a:pPr algn="just"/>
            <a:endParaRPr lang="ru-RU" dirty="0"/>
          </a:p>
        </p:txBody>
      </p:sp>
    </p:spTree>
    <p:extLst>
      <p:ext uri="{BB962C8B-B14F-4D97-AF65-F5344CB8AC3E}">
        <p14:creationId xmlns:p14="http://schemas.microsoft.com/office/powerpoint/2010/main" val="230613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6024" y="764704"/>
            <a:ext cx="7772400" cy="1440160"/>
          </a:xfrm>
        </p:spPr>
        <p:txBody>
          <a:bodyPr>
            <a:normAutofit fontScale="90000"/>
          </a:bodyPr>
          <a:lstStyle/>
          <a:p>
            <a:r>
              <a:rPr lang="ru-RU" dirty="0" smtClean="0">
                <a:solidFill>
                  <a:schemeClr val="tx1"/>
                </a:solidFill>
              </a:rPr>
              <a:t>Использование соски в младшем возрасте: плюсы и минусы.</a:t>
            </a:r>
            <a:endParaRPr lang="ru-RU" dirty="0">
              <a:solidFill>
                <a:schemeClr val="tx1"/>
              </a:solidFill>
            </a:endParaRPr>
          </a:p>
        </p:txBody>
      </p:sp>
      <p:sp>
        <p:nvSpPr>
          <p:cNvPr id="4" name="TextBox 3"/>
          <p:cNvSpPr txBox="1"/>
          <p:nvPr/>
        </p:nvSpPr>
        <p:spPr>
          <a:xfrm>
            <a:off x="611560" y="2420888"/>
            <a:ext cx="7776864" cy="4308872"/>
          </a:xfrm>
          <a:prstGeom prst="rect">
            <a:avLst/>
          </a:prstGeom>
          <a:noFill/>
        </p:spPr>
        <p:txBody>
          <a:bodyPr wrap="square" rtlCol="0">
            <a:spAutoFit/>
          </a:bodyPr>
          <a:lstStyle/>
          <a:p>
            <a:pPr algn="just"/>
            <a:r>
              <a:rPr lang="ru-RU" sz="1600" dirty="0"/>
              <a:t>Человек рождается с инстинктами, самый сильный из которых — инстинкт выживания. Он напрямую связан с питанием, обеспечивающим рост и развитие. У новорожденного есть только один способ питаться — пить молоко, добывая его из материнской груди. Поэтому первый и один из главных безусловных рефлексов младенца — сосание.</a:t>
            </a:r>
          </a:p>
          <a:p>
            <a:pPr algn="just"/>
            <a:r>
              <a:rPr lang="ru-RU" sz="1600" dirty="0"/>
              <a:t>При помощи сосательного рефлекса малыш получает не только пищу. Многие дети сосут палец или пеленку, чтобы успокоиться и почувствовать себя в безопасности.</a:t>
            </a:r>
          </a:p>
          <a:p>
            <a:pPr algn="just"/>
            <a:r>
              <a:rPr lang="ru-RU" sz="1600" dirty="0"/>
              <a:t>Часто при любом </a:t>
            </a:r>
            <a:r>
              <a:rPr lang="ru-RU" sz="1600" dirty="0">
                <a:hlinkClick r:id="rId2"/>
              </a:rPr>
              <a:t>плаче</a:t>
            </a:r>
            <a:r>
              <a:rPr lang="ru-RU" sz="1600" dirty="0"/>
              <a:t> ребенка родители дают малышу пустышку, думая, что она его успокоит. Ребенок затихает, но, возможно, ему требовалось внимание взрослого или ребенок испытывал физический дискомфорт. Вместо этого ему дали соску. «У ребенка появляется ощущение безопасности, но это скорее компромисс, чем удовлетворение настоящей потребности», — говорит Марина Романенко.</a:t>
            </a:r>
          </a:p>
          <a:p>
            <a:pPr algn="just"/>
            <a:r>
              <a:rPr lang="ru-RU" sz="1600" dirty="0"/>
              <a:t>Пустышка должна стать последним средством, которое нужно использовать, если ребенок плачет, </a:t>
            </a:r>
            <a:r>
              <a:rPr lang="ru-RU" sz="1600" dirty="0">
                <a:hlinkClick r:id="rId3"/>
              </a:rPr>
              <a:t>считают специалисты</a:t>
            </a:r>
            <a:r>
              <a:rPr lang="ru-RU" sz="1600" dirty="0"/>
              <a:t>. Сначала следует разобраться, какая именно помощь требуется малышу</a:t>
            </a:r>
            <a:r>
              <a:rPr lang="ru-RU" sz="1600" dirty="0" smtClean="0"/>
              <a:t>.</a:t>
            </a:r>
          </a:p>
          <a:p>
            <a:pPr algn="just"/>
            <a:endParaRPr lang="ru-RU" sz="1600" dirty="0"/>
          </a:p>
          <a:p>
            <a:endParaRPr lang="ru-RU" dirty="0"/>
          </a:p>
        </p:txBody>
      </p:sp>
    </p:spTree>
    <p:extLst>
      <p:ext uri="{BB962C8B-B14F-4D97-AF65-F5344CB8AC3E}">
        <p14:creationId xmlns:p14="http://schemas.microsoft.com/office/powerpoint/2010/main" val="2349702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836712"/>
            <a:ext cx="7772400" cy="1524000"/>
          </a:xfrm>
        </p:spPr>
        <p:txBody>
          <a:bodyPr>
            <a:normAutofit fontScale="90000"/>
          </a:bodyPr>
          <a:lstStyle/>
          <a:p>
            <a:r>
              <a:rPr lang="ru-RU" dirty="0">
                <a:solidFill>
                  <a:schemeClr val="tx1"/>
                </a:solidFill>
              </a:rPr>
              <a:t>Использование соски в младшем возрасте: плюсы и минусы.</a:t>
            </a:r>
          </a:p>
        </p:txBody>
      </p:sp>
      <p:sp>
        <p:nvSpPr>
          <p:cNvPr id="4" name="TextBox 3"/>
          <p:cNvSpPr txBox="1"/>
          <p:nvPr/>
        </p:nvSpPr>
        <p:spPr>
          <a:xfrm>
            <a:off x="539552" y="2492896"/>
            <a:ext cx="7920880" cy="4708981"/>
          </a:xfrm>
          <a:prstGeom prst="rect">
            <a:avLst/>
          </a:prstGeom>
          <a:noFill/>
        </p:spPr>
        <p:txBody>
          <a:bodyPr wrap="square" rtlCol="0">
            <a:spAutoFit/>
          </a:bodyPr>
          <a:lstStyle/>
          <a:p>
            <a:pPr algn="just"/>
            <a:r>
              <a:rPr lang="ru-RU" sz="1600" dirty="0"/>
              <a:t>Механизм синдрома внезапной детской смерти не изучен до конца, но по данным </a:t>
            </a:r>
            <a:r>
              <a:rPr lang="ru-RU" sz="1600" dirty="0">
                <a:hlinkClick r:id="rId2"/>
              </a:rPr>
              <a:t>исследований</a:t>
            </a:r>
            <a:r>
              <a:rPr lang="ru-RU" sz="1600" dirty="0"/>
              <a:t>, дети, которые спят с пустышкой во рту, легче просыпаются самостоятельно при внезапной остановке дыхания (апноэ). Кроме того, пустышка препятствует западению языка и мешает ребенку уткнуться носом в матрас и задохнуться.</a:t>
            </a:r>
          </a:p>
          <a:p>
            <a:pPr algn="just"/>
            <a:r>
              <a:rPr lang="ru-RU" sz="1600" dirty="0" smtClean="0"/>
              <a:t>Продолжительное </a:t>
            </a:r>
            <a:r>
              <a:rPr lang="ru-RU" sz="1600" dirty="0"/>
              <a:t>сосание пустышки может изменить расположение зубов у малыша: верхние зубы в этом случае выдвигаются вперед, а нижние отклоняются. В будущем ребенку, вероятно, потребуется исправление прикуса.</a:t>
            </a:r>
          </a:p>
          <a:p>
            <a:pPr algn="just"/>
            <a:r>
              <a:rPr lang="ru-RU" sz="1600" dirty="0"/>
              <a:t>Если ребенок не расстается с соской после 2 лет, у него могут появиться проблемы с глотанием и </a:t>
            </a:r>
            <a:r>
              <a:rPr lang="ru-RU" sz="1600" dirty="0">
                <a:hlinkClick r:id="rId3"/>
              </a:rPr>
              <a:t>произнесением звуков</a:t>
            </a:r>
            <a:r>
              <a:rPr lang="ru-RU" sz="1600" dirty="0"/>
              <a:t>. Кроме того, существует мнение, что использование соски пагубно отражается на работе слуховой системы. Правда, пока эта теория научно не подтверждена</a:t>
            </a:r>
            <a:r>
              <a:rPr lang="ru-RU" sz="1600" dirty="0" smtClean="0"/>
              <a:t>.</a:t>
            </a:r>
          </a:p>
          <a:p>
            <a:pPr algn="just"/>
            <a:endParaRPr lang="ru-RU" sz="1600" dirty="0"/>
          </a:p>
          <a:p>
            <a:r>
              <a:rPr lang="ru-RU" sz="1200" dirty="0" smtClean="0"/>
              <a:t>Анна Демина Нужна ли младенцу пустышка?/ — URL: </a:t>
            </a:r>
            <a:r>
              <a:rPr lang="en-US" sz="1200" dirty="0" smtClean="0"/>
              <a:t>https://</a:t>
            </a:r>
            <a:r>
              <a:rPr lang="ru-RU" sz="1200" dirty="0" err="1" smtClean="0"/>
              <a:t>растимдетей.рф</a:t>
            </a:r>
            <a:r>
              <a:rPr lang="ru-RU" sz="1200" dirty="0" smtClean="0"/>
              <a:t>/</a:t>
            </a:r>
            <a:r>
              <a:rPr lang="en-US" sz="1200" dirty="0" smtClean="0"/>
              <a:t>articles/</a:t>
            </a:r>
            <a:r>
              <a:rPr lang="en-US" sz="1200" dirty="0" err="1" smtClean="0"/>
              <a:t>nuzhna</a:t>
            </a:r>
            <a:r>
              <a:rPr lang="en-US" sz="1200" dirty="0" smtClean="0"/>
              <a:t>-li-</a:t>
            </a:r>
            <a:r>
              <a:rPr lang="en-US" sz="1200" dirty="0" err="1" smtClean="0"/>
              <a:t>mladencu</a:t>
            </a:r>
            <a:r>
              <a:rPr lang="en-US" sz="1200" dirty="0" smtClean="0"/>
              <a:t>-</a:t>
            </a:r>
            <a:r>
              <a:rPr lang="en-US" sz="1200" dirty="0" err="1" smtClean="0"/>
              <a:t>pustyshka</a:t>
            </a:r>
            <a:r>
              <a:rPr lang="ru-RU" sz="1200" dirty="0" smtClean="0"/>
              <a:t>/ (дата обращения: 02.12.2023).</a:t>
            </a:r>
            <a:br>
              <a:rPr lang="ru-RU" sz="1200" dirty="0" smtClean="0"/>
            </a:br>
            <a:endParaRPr lang="ru-RU" sz="1200" dirty="0" smtClean="0"/>
          </a:p>
          <a:p>
            <a:pPr algn="just"/>
            <a:endParaRPr lang="ru-RU" sz="1600" dirty="0"/>
          </a:p>
          <a:p>
            <a:pPr algn="just"/>
            <a:endParaRPr lang="ru-RU" sz="1600" dirty="0"/>
          </a:p>
          <a:p>
            <a:endParaRPr lang="ru-RU" dirty="0"/>
          </a:p>
        </p:txBody>
      </p:sp>
    </p:spTree>
    <p:extLst>
      <p:ext uri="{BB962C8B-B14F-4D97-AF65-F5344CB8AC3E}">
        <p14:creationId xmlns:p14="http://schemas.microsoft.com/office/powerpoint/2010/main" val="439863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1"/>
                </a:solidFill>
              </a:rPr>
              <a:t>Описание консультации</a:t>
            </a:r>
            <a:endParaRPr lang="ru-RU" dirty="0">
              <a:solidFill>
                <a:schemeClr val="tx1"/>
              </a:solidFill>
            </a:endParaRPr>
          </a:p>
        </p:txBody>
      </p:sp>
      <p:sp>
        <p:nvSpPr>
          <p:cNvPr id="3" name="TextBox 2"/>
          <p:cNvSpPr txBox="1"/>
          <p:nvPr/>
        </p:nvSpPr>
        <p:spPr>
          <a:xfrm>
            <a:off x="827584" y="1556792"/>
            <a:ext cx="7632848" cy="4524315"/>
          </a:xfrm>
          <a:prstGeom prst="rect">
            <a:avLst/>
          </a:prstGeom>
          <a:noFill/>
        </p:spPr>
        <p:txBody>
          <a:bodyPr wrap="square" rtlCol="0">
            <a:spAutoFit/>
          </a:bodyPr>
          <a:lstStyle/>
          <a:p>
            <a:pPr algn="just"/>
            <a:r>
              <a:rPr lang="ru-RU" b="1" dirty="0" smtClean="0"/>
              <a:t>Цель консультации: </a:t>
            </a:r>
            <a:r>
              <a:rPr lang="ru-RU" dirty="0" smtClean="0"/>
              <a:t>Организация и проведение с применением психолого-педагогических технологий индивидуальной консультации с родителями по вопросам использования соски их ребенком при засыпании в детском саду.</a:t>
            </a:r>
          </a:p>
          <a:p>
            <a:pPr algn="just"/>
            <a:r>
              <a:rPr lang="ru-RU" b="1" dirty="0" smtClean="0"/>
              <a:t>Сроки проведения: </a:t>
            </a:r>
            <a:r>
              <a:rPr lang="ru-RU" dirty="0" smtClean="0"/>
              <a:t>1 месяц</a:t>
            </a:r>
            <a:r>
              <a:rPr lang="en-US" dirty="0" smtClean="0"/>
              <a:t>,</a:t>
            </a:r>
            <a:r>
              <a:rPr lang="ru-RU" dirty="0" smtClean="0"/>
              <a:t> по 1-1.5 часа 2 раза в неделю.</a:t>
            </a:r>
          </a:p>
          <a:p>
            <a:pPr algn="just"/>
            <a:r>
              <a:rPr lang="ru-RU" b="1" dirty="0" smtClean="0"/>
              <a:t>Структура проведения консультаций:</a:t>
            </a:r>
          </a:p>
          <a:p>
            <a:pPr algn="just"/>
            <a:r>
              <a:rPr lang="ru-RU" dirty="0" smtClean="0"/>
              <a:t>1 этап: Диагностика семьи, условий семейного воспитания и потребностей знаний у родителей в области использования таких принадлежностей</a:t>
            </a:r>
            <a:r>
              <a:rPr lang="en-US" dirty="0" smtClean="0"/>
              <a:t>,</a:t>
            </a:r>
            <a:r>
              <a:rPr lang="ru-RU" dirty="0" smtClean="0"/>
              <a:t> как соски и бутылочки.</a:t>
            </a:r>
          </a:p>
          <a:p>
            <a:pPr algn="just"/>
            <a:r>
              <a:rPr lang="ru-RU" dirty="0"/>
              <a:t>2</a:t>
            </a:r>
            <a:r>
              <a:rPr lang="ru-RU" dirty="0" smtClean="0"/>
              <a:t> этап: Организация психолого-педагогической помощи семье для правильного выстраивания взаимодействия с ребёнком в отношении засыпания с соской (анкетирование</a:t>
            </a:r>
            <a:r>
              <a:rPr lang="en-US" dirty="0" smtClean="0"/>
              <a:t>,</a:t>
            </a:r>
            <a:r>
              <a:rPr lang="ru-RU" dirty="0" smtClean="0"/>
              <a:t> методики</a:t>
            </a:r>
            <a:r>
              <a:rPr lang="en-US" dirty="0" smtClean="0"/>
              <a:t>,</a:t>
            </a:r>
            <a:r>
              <a:rPr lang="ru-RU" dirty="0" smtClean="0"/>
              <a:t> тесты и т.д.);</a:t>
            </a:r>
          </a:p>
          <a:p>
            <a:pPr algn="just"/>
            <a:r>
              <a:rPr lang="ru-RU" dirty="0"/>
              <a:t>3</a:t>
            </a:r>
            <a:r>
              <a:rPr lang="ru-RU" dirty="0" smtClean="0"/>
              <a:t> этап: Использование активных форм общения с родителями, развивающие педагогические умения, навыки семейного общения, психолого-педагогическую зоркость.</a:t>
            </a:r>
          </a:p>
          <a:p>
            <a:endParaRPr lang="ru-RU" dirty="0"/>
          </a:p>
        </p:txBody>
      </p:sp>
    </p:spTree>
    <p:extLst>
      <p:ext uri="{BB962C8B-B14F-4D97-AF65-F5344CB8AC3E}">
        <p14:creationId xmlns:p14="http://schemas.microsoft.com/office/powerpoint/2010/main" val="124950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3204" y="836712"/>
            <a:ext cx="8229600" cy="1252728"/>
          </a:xfrm>
        </p:spPr>
        <p:txBody>
          <a:bodyPr>
            <a:normAutofit fontScale="90000"/>
          </a:bodyPr>
          <a:lstStyle/>
          <a:p>
            <a:r>
              <a:rPr lang="ru-RU" dirty="0" smtClean="0">
                <a:solidFill>
                  <a:schemeClr val="tx1"/>
                </a:solidFill>
              </a:rPr>
              <a:t>Эффективность проведения данного консультирования</a:t>
            </a:r>
            <a:endParaRPr lang="ru-RU" dirty="0">
              <a:solidFill>
                <a:schemeClr val="tx1"/>
              </a:solidFill>
            </a:endParaRPr>
          </a:p>
        </p:txBody>
      </p:sp>
      <p:sp>
        <p:nvSpPr>
          <p:cNvPr id="3" name="TextBox 2"/>
          <p:cNvSpPr txBox="1"/>
          <p:nvPr/>
        </p:nvSpPr>
        <p:spPr>
          <a:xfrm>
            <a:off x="899592" y="2564904"/>
            <a:ext cx="7416824" cy="3693319"/>
          </a:xfrm>
          <a:prstGeom prst="rect">
            <a:avLst/>
          </a:prstGeom>
          <a:noFill/>
        </p:spPr>
        <p:txBody>
          <a:bodyPr wrap="square" rtlCol="0">
            <a:spAutoFit/>
          </a:bodyPr>
          <a:lstStyle/>
          <a:p>
            <a:pPr algn="just"/>
            <a:r>
              <a:rPr lang="ru-RU" b="1" dirty="0" smtClean="0"/>
              <a:t>Результативность и эффективность проведения данного консультирования:  </a:t>
            </a:r>
            <a:r>
              <a:rPr lang="ru-RU" dirty="0" smtClean="0"/>
              <a:t>В результате проведения еженедельных консультаций</a:t>
            </a:r>
            <a:r>
              <a:rPr lang="en-US" dirty="0" smtClean="0"/>
              <a:t>,</a:t>
            </a:r>
            <a:r>
              <a:rPr lang="ru-RU" dirty="0" smtClean="0"/>
              <a:t> нами было достигнуто следующее:</a:t>
            </a:r>
          </a:p>
          <a:p>
            <a:pPr marL="285750" indent="-285750" algn="just">
              <a:buFontTx/>
              <a:buChar char="-"/>
            </a:pPr>
            <a:r>
              <a:rPr lang="ru-RU" dirty="0" smtClean="0"/>
              <a:t>Родители  четко стали понимать какая ассоциация происходит у ребенка с соской (в нашем случае соска равно успокоение и сон);</a:t>
            </a:r>
          </a:p>
          <a:p>
            <a:pPr marL="285750" indent="-285750" algn="just">
              <a:buFontTx/>
              <a:buChar char="-"/>
            </a:pPr>
            <a:r>
              <a:rPr lang="ru-RU" dirty="0" smtClean="0"/>
              <a:t>Были разработаны методики</a:t>
            </a:r>
            <a:r>
              <a:rPr lang="en-US" dirty="0" smtClean="0"/>
              <a:t>,</a:t>
            </a:r>
            <a:r>
              <a:rPr lang="ru-RU" dirty="0" smtClean="0"/>
              <a:t> которые в последующем помогут родителям максимально легко отучить ребенка от соски не только в период засыпания</a:t>
            </a:r>
            <a:r>
              <a:rPr lang="en-US" dirty="0" smtClean="0"/>
              <a:t>,</a:t>
            </a:r>
            <a:r>
              <a:rPr lang="ru-RU" dirty="0" smtClean="0"/>
              <a:t> но и в повседневной жизни;</a:t>
            </a:r>
          </a:p>
          <a:p>
            <a:pPr marL="285750" indent="-285750" algn="just">
              <a:buFontTx/>
              <a:buChar char="-"/>
            </a:pPr>
            <a:r>
              <a:rPr lang="ru-RU" dirty="0" smtClean="0"/>
              <a:t>Родители и педагоги определили для себя наличие плюсов и минусов использования соски в младшем возрасте ребенка;</a:t>
            </a:r>
          </a:p>
          <a:p>
            <a:pPr marL="285750" indent="-285750" algn="just">
              <a:buFontTx/>
              <a:buChar char="-"/>
            </a:pPr>
            <a:r>
              <a:rPr lang="ru-RU" dirty="0" smtClean="0"/>
              <a:t>Родители проявляли инициативу по отлучению от соски уже на этапе консультирования и предлагали собственные идеи.</a:t>
            </a:r>
          </a:p>
          <a:p>
            <a:endParaRPr lang="ru-RU" dirty="0"/>
          </a:p>
        </p:txBody>
      </p:sp>
    </p:spTree>
    <p:extLst>
      <p:ext uri="{BB962C8B-B14F-4D97-AF65-F5344CB8AC3E}">
        <p14:creationId xmlns:p14="http://schemas.microsoft.com/office/powerpoint/2010/main" val="1547288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1"/>
                </a:solidFill>
              </a:rPr>
              <a:t>Ресурсы</a:t>
            </a:r>
            <a:endParaRPr lang="ru-RU" dirty="0">
              <a:solidFill>
                <a:schemeClr val="tx1"/>
              </a:solidFill>
            </a:endParaRPr>
          </a:p>
        </p:txBody>
      </p:sp>
      <p:sp>
        <p:nvSpPr>
          <p:cNvPr id="3" name="TextBox 2"/>
          <p:cNvSpPr txBox="1"/>
          <p:nvPr/>
        </p:nvSpPr>
        <p:spPr>
          <a:xfrm>
            <a:off x="539552" y="1772816"/>
            <a:ext cx="8136904" cy="3416320"/>
          </a:xfrm>
          <a:prstGeom prst="rect">
            <a:avLst/>
          </a:prstGeom>
          <a:noFill/>
        </p:spPr>
        <p:txBody>
          <a:bodyPr wrap="square" rtlCol="0">
            <a:spAutoFit/>
          </a:bodyPr>
          <a:lstStyle/>
          <a:p>
            <a:pPr algn="just"/>
            <a:r>
              <a:rPr lang="ru-RU" b="1" dirty="0" smtClean="0"/>
              <a:t>Подбор диагностического материала:</a:t>
            </a:r>
            <a:r>
              <a:rPr lang="ru-RU" dirty="0" smtClean="0"/>
              <a:t> Тесты на определение типа семьи и взаимодействия родителей с ребенком</a:t>
            </a:r>
            <a:r>
              <a:rPr lang="en-US" dirty="0" smtClean="0"/>
              <a:t>,</a:t>
            </a:r>
            <a:r>
              <a:rPr lang="ru-RU" dirty="0" smtClean="0"/>
              <a:t> анкета для родителей для определения типа темперамента их ребенка, личное наблюдение за ребенком, памятки (брошюры) для родителей о том</a:t>
            </a:r>
            <a:r>
              <a:rPr lang="en-US" dirty="0" smtClean="0"/>
              <a:t>,</a:t>
            </a:r>
            <a:r>
              <a:rPr lang="ru-RU" dirty="0" smtClean="0"/>
              <a:t> какие плюсы и минусы имеются в использовании соски до определенного возраста ребенка.</a:t>
            </a:r>
          </a:p>
          <a:p>
            <a:pPr algn="just"/>
            <a:r>
              <a:rPr lang="ru-RU" b="1" dirty="0" smtClean="0"/>
              <a:t>Предварительная работа:</a:t>
            </a:r>
            <a:r>
              <a:rPr lang="ru-RU" dirty="0" smtClean="0"/>
              <a:t> наблюдение за ребенком для выставления правильного диагноза для дальнейшей консультации с родителями и педагогами</a:t>
            </a:r>
          </a:p>
          <a:p>
            <a:pPr algn="just"/>
            <a:r>
              <a:rPr lang="ru-RU" b="1" dirty="0" smtClean="0"/>
              <a:t>Вспомогательный материал: </a:t>
            </a:r>
            <a:r>
              <a:rPr lang="en-US" dirty="0" smtClean="0">
                <a:hlinkClick r:id="rId2"/>
              </a:rPr>
              <a:t>https://nsportal.ru/detskiy-sad/materialy-dlya-roditeley/2022/01/16/organizatsiya-i-provedenie-s-primeneniem-psihologo</a:t>
            </a:r>
            <a:r>
              <a:rPr lang="ru-RU" dirty="0" smtClean="0"/>
              <a:t> - портал для изучения детских проблем с родителями и педагогами.</a:t>
            </a:r>
          </a:p>
          <a:p>
            <a:endParaRPr lang="ru-RU" dirty="0"/>
          </a:p>
        </p:txBody>
      </p:sp>
    </p:spTree>
    <p:extLst>
      <p:ext uri="{BB962C8B-B14F-4D97-AF65-F5344CB8AC3E}">
        <p14:creationId xmlns:p14="http://schemas.microsoft.com/office/powerpoint/2010/main" val="1161706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36912"/>
            <a:ext cx="8229600" cy="1252728"/>
          </a:xfrm>
        </p:spPr>
        <p:txBody>
          <a:bodyPr>
            <a:normAutofit/>
          </a:bodyPr>
          <a:lstStyle/>
          <a:p>
            <a:r>
              <a:rPr lang="ru-RU" sz="6000" dirty="0" smtClean="0">
                <a:solidFill>
                  <a:schemeClr val="tx1"/>
                </a:solidFill>
              </a:rPr>
              <a:t>Спасибо за внимание!</a:t>
            </a:r>
            <a:endParaRPr lang="ru-RU" sz="6000" dirty="0">
              <a:solidFill>
                <a:schemeClr val="tx1"/>
              </a:solidFill>
            </a:endParaRPr>
          </a:p>
        </p:txBody>
      </p:sp>
    </p:spTree>
    <p:extLst>
      <p:ext uri="{BB962C8B-B14F-4D97-AF65-F5344CB8AC3E}">
        <p14:creationId xmlns:p14="http://schemas.microsoft.com/office/powerpoint/2010/main" val="725474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112</TotalTime>
  <Words>489</Words>
  <Application>Microsoft Office PowerPoint</Application>
  <PresentationFormat>Экран (4:3)</PresentationFormat>
  <Paragraphs>41</Paragraphs>
  <Slides>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9</vt:i4>
      </vt:variant>
    </vt:vector>
  </HeadingPairs>
  <TitlesOfParts>
    <vt:vector size="12" baseType="lpstr">
      <vt:lpstr>Candara</vt:lpstr>
      <vt:lpstr>Symbol</vt:lpstr>
      <vt:lpstr>Волна</vt:lpstr>
      <vt:lpstr>МБДОУ ДС «Улыбка» г.Волгодонска</vt:lpstr>
      <vt:lpstr>Цель проекта:</vt:lpstr>
      <vt:lpstr>Нормативно-правовые документы по организации пребывания ребенка в ДОУ:</vt:lpstr>
      <vt:lpstr>Использование соски в младшем возрасте: плюсы и минусы.</vt:lpstr>
      <vt:lpstr>Использование соски в младшем возрасте: плюсы и минусы.</vt:lpstr>
      <vt:lpstr>Описание консультации</vt:lpstr>
      <vt:lpstr>Эффективность проведения данного консультирования</vt:lpstr>
      <vt:lpstr>Ресурсы</vt:lpstr>
      <vt:lpstr>Спасибо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МАДОУ детский сад №53 Лесная полянка</dc:title>
  <dc:creator>HOME</dc:creator>
  <cp:lastModifiedBy>Данила</cp:lastModifiedBy>
  <cp:revision>10</cp:revision>
  <dcterms:created xsi:type="dcterms:W3CDTF">2023-12-01T22:27:39Z</dcterms:created>
  <dcterms:modified xsi:type="dcterms:W3CDTF">2023-12-16T12:22:15Z</dcterms:modified>
</cp:coreProperties>
</file>